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5" r:id="rId3"/>
    <p:sldId id="266" r:id="rId4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63" autoAdjust="0"/>
  </p:normalViewPr>
  <p:slideViewPr>
    <p:cSldViewPr>
      <p:cViewPr varScale="1">
        <p:scale>
          <a:sx n="144" d="100"/>
          <a:sy n="144" d="100"/>
        </p:scale>
        <p:origin x="-96" y="-4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402153" cy="2165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Functions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Function</a:t>
            </a:r>
            <a:r>
              <a:rPr lang="en-US" sz="2400" dirty="0" smtClean="0">
                <a:latin typeface="Tw Cen MT" pitchFamily="34" charset="0"/>
              </a:rPr>
              <a:t>:  A chunk of code in a program that has a </a:t>
            </a:r>
            <a:r>
              <a:rPr lang="en-US" sz="2400" i="1" dirty="0" smtClean="0">
                <a:latin typeface="Tw Cen MT" pitchFamily="34" charset="0"/>
              </a:rPr>
              <a:t>name</a:t>
            </a:r>
            <a:r>
              <a:rPr lang="en-US" sz="2400" dirty="0">
                <a:latin typeface="Tw Cen MT" pitchFamily="34" charset="0"/>
              </a:rPr>
              <a:t> </a:t>
            </a:r>
            <a:r>
              <a:rPr lang="en-US" sz="2400" dirty="0" smtClean="0">
                <a:latin typeface="Tw Cen MT" pitchFamily="34" charset="0"/>
              </a:rPr>
              <a:t>and can be executed by using that name.</a:t>
            </a: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76400" y="2663087"/>
            <a:ext cx="4029075" cy="17924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distance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(x1, y1, x2, y2):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(x1 – x2)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(y1 – y2)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square_x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*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square_y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*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endParaRPr lang="en-US" sz="1200" dirty="0" smtClean="0">
              <a:solidFill>
                <a:srgbClr val="000000"/>
              </a:solidFill>
              <a:effectLst/>
              <a:latin typeface="Consolas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  </a:t>
            </a:r>
            <a:r>
              <a:rPr lang="en-US" sz="1200" dirty="0" smtClean="0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return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math.sqrt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square_x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square_y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8601" y="2931265"/>
            <a:ext cx="1409769" cy="473505"/>
            <a:chOff x="2481735" y="1333499"/>
            <a:chExt cx="1557543" cy="473505"/>
          </a:xfrm>
        </p:grpSpPr>
        <p:sp>
          <p:nvSpPr>
            <p:cNvPr id="12" name="Rectangle 11"/>
            <p:cNvSpPr/>
            <p:nvPr/>
          </p:nvSpPr>
          <p:spPr>
            <a:xfrm>
              <a:off x="2481735" y="1333499"/>
              <a:ext cx="1351997" cy="4735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A </a:t>
              </a:r>
              <a:r>
                <a:rPr lang="en-US" sz="1400" b="1" i="1" dirty="0">
                  <a:solidFill>
                    <a:srgbClr val="FF0000"/>
                  </a:solidFill>
                  <a:ea typeface="Calibri"/>
                  <a:cs typeface="Times New Roman"/>
                </a:rPr>
                <a:t>f</a:t>
              </a:r>
              <a:r>
                <a:rPr lang="en-US" sz="1400" b="1" i="1" dirty="0" smtClean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unction </a:t>
              </a:r>
              <a:r>
                <a:rPr lang="en-US" sz="1400" b="1" i="1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definition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3628186" y="1555962"/>
              <a:ext cx="411092" cy="1428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http://hendrix2.uoregon.edu/~imamura/123/images/pythagor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897257"/>
            <a:ext cx="2868976" cy="1905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1136281" y="1983945"/>
            <a:ext cx="1981200" cy="838200"/>
            <a:chOff x="4267200" y="361950"/>
            <a:chExt cx="1981200" cy="838200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5334000" y="666750"/>
              <a:ext cx="228601" cy="533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267200" y="361950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n</a:t>
              </a:r>
              <a:r>
                <a:rPr lang="en-US" i="1" dirty="0" smtClean="0"/>
                <a:t>ame of the function</a:t>
              </a:r>
              <a:endParaRPr lang="en-US" i="1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603408" y="1983945"/>
            <a:ext cx="1327584" cy="831041"/>
            <a:chOff x="6705600" y="369109"/>
            <a:chExt cx="1327584" cy="831041"/>
          </a:xfrm>
        </p:grpSpPr>
        <p:sp>
          <p:nvSpPr>
            <p:cNvPr id="24" name="TextBox 23"/>
            <p:cNvSpPr txBox="1"/>
            <p:nvPr/>
          </p:nvSpPr>
          <p:spPr>
            <a:xfrm>
              <a:off x="6813984" y="369109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parameters</a:t>
              </a:r>
              <a:endParaRPr lang="en-US" i="1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H="1">
              <a:off x="6705600" y="671968"/>
              <a:ext cx="533400" cy="52818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4896954" cy="37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Why use functions?</a:t>
            </a:r>
          </a:p>
          <a:p>
            <a:pPr marL="457200" indent="-457200">
              <a:lnSpc>
                <a:spcPct val="105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Organize into logical chunks.  </a:t>
            </a:r>
            <a:r>
              <a:rPr lang="en-US" sz="2400" dirty="0" smtClean="0">
                <a:latin typeface="Tw Cen MT" pitchFamily="34" charset="0"/>
              </a:rPr>
              <a:t>Helps:</a:t>
            </a:r>
          </a:p>
          <a:p>
            <a:pPr marL="851031" lvl="1" indent="-4572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Test </a:t>
            </a:r>
            <a:r>
              <a:rPr lang="en-US" sz="2000" dirty="0"/>
              <a:t>the program </a:t>
            </a:r>
            <a:r>
              <a:rPr lang="en-US" sz="2000" dirty="0" smtClean="0"/>
              <a:t>(</a:t>
            </a:r>
            <a:r>
              <a:rPr lang="en-US" sz="2000" i="1" dirty="0" smtClean="0"/>
              <a:t>unit testing</a:t>
            </a:r>
            <a:r>
              <a:rPr lang="en-US" sz="2000" dirty="0" smtClean="0"/>
              <a:t>)</a:t>
            </a:r>
            <a:endParaRPr lang="en-US" sz="2000" dirty="0"/>
          </a:p>
          <a:p>
            <a:pPr marL="851031" lvl="1" indent="-4572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Modify </a:t>
            </a:r>
            <a:r>
              <a:rPr lang="en-US" sz="2000" dirty="0"/>
              <a:t>the </a:t>
            </a:r>
            <a:r>
              <a:rPr lang="en-US" sz="2000" dirty="0" smtClean="0"/>
              <a:t>program</a:t>
            </a:r>
          </a:p>
          <a:p>
            <a:pPr marL="851031" lvl="1" indent="-4572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/>
              <a:t>Write </a:t>
            </a:r>
            <a:r>
              <a:rPr lang="en-US" sz="2000" dirty="0"/>
              <a:t>correct </a:t>
            </a:r>
            <a:r>
              <a:rPr lang="en-US" sz="2000" dirty="0" smtClean="0"/>
              <a:t>code</a:t>
            </a:r>
            <a:endParaRPr lang="en-US" sz="2400" b="1" i="1" dirty="0" smtClean="0">
              <a:solidFill>
                <a:srgbClr val="FF0000"/>
              </a:solidFill>
              <a:latin typeface="Tw Cen MT" pitchFamily="34" charset="0"/>
            </a:endParaRPr>
          </a:p>
          <a:p>
            <a:pPr marL="457200" indent="-457200">
              <a:lnSpc>
                <a:spcPct val="105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Re-use:  </a:t>
            </a:r>
            <a:r>
              <a:rPr lang="en-US" sz="2400" dirty="0" smtClean="0">
                <a:latin typeface="Tw Cen MT" pitchFamily="34" charset="0"/>
              </a:rPr>
              <a:t>Call the function with different values for the parameters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73279" y="2876550"/>
            <a:ext cx="4029075" cy="17924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distance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(x1, y1, x2, y2):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(x1 – x2)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(y1 – y2)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square_x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*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x_diff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square_y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*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y_diff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endParaRPr lang="en-US" sz="1200" dirty="0" smtClean="0">
              <a:solidFill>
                <a:srgbClr val="000000"/>
              </a:solidFill>
              <a:effectLst/>
              <a:latin typeface="Consolas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  </a:t>
            </a:r>
            <a:r>
              <a:rPr lang="en-US" sz="1200" dirty="0" smtClean="0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return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math.sqrt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square_x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square_y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11843" y="590550"/>
            <a:ext cx="2718825" cy="67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distance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(x1, y1, x2, y2):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...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87817" y="1145586"/>
            <a:ext cx="1754849" cy="67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average(...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...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29200" y="1466049"/>
            <a:ext cx="1952034" cy="67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get_points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(...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...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8000" y="1962150"/>
            <a:ext cx="1952034" cy="6791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maximize(...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...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33600" y="4027216"/>
            <a:ext cx="2209800" cy="79165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</a:pP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d1 = </a:t>
            </a:r>
            <a:r>
              <a:rPr lang="en-US" sz="11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distance</a:t>
            </a: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(8, 4, 7, 7)</a:t>
            </a:r>
          </a:p>
          <a:p>
            <a:pPr>
              <a:lnSpc>
                <a:spcPct val="115000"/>
              </a:lnSpc>
            </a:pP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d2 </a:t>
            </a:r>
            <a:r>
              <a:rPr lang="en-US" sz="11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= </a:t>
            </a:r>
            <a:r>
              <a:rPr lang="en-US" sz="11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distance(0</a:t>
            </a: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, 0, 12, 5)</a:t>
            </a:r>
            <a:endParaRPr lang="en-US" sz="1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d3 </a:t>
            </a:r>
            <a:r>
              <a:rPr lang="en-US" sz="11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= </a:t>
            </a:r>
            <a:r>
              <a:rPr lang="en-US" sz="1100" b="1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distance(5</a:t>
            </a:r>
            <a:r>
              <a:rPr lang="en-US" sz="1100" dirty="0" smtClean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, 3, 9, 20)</a:t>
            </a:r>
            <a:endParaRPr lang="en-US" sz="11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727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524000" y="3333750"/>
            <a:ext cx="1860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8, 4, 7, 7 </a:t>
            </a:r>
            <a:endParaRPr lang="en-US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646" y="268272"/>
            <a:ext cx="3537719" cy="331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i="1" dirty="0" smtClean="0">
                <a:latin typeface="Tw Cen MT" pitchFamily="34" charset="0"/>
              </a:rPr>
              <a:t>Calling</a:t>
            </a:r>
            <a:r>
              <a:rPr lang="en-US" sz="2800" b="1" dirty="0" smtClean="0">
                <a:latin typeface="Tw Cen MT" pitchFamily="34" charset="0"/>
              </a:rPr>
              <a:t> Functions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Call </a:t>
            </a:r>
            <a:r>
              <a:rPr lang="en-US" sz="2400" dirty="0" smtClean="0">
                <a:latin typeface="Tw Cen MT" pitchFamily="34" charset="0"/>
              </a:rPr>
              <a:t>(aka </a:t>
            </a:r>
            <a:r>
              <a:rPr lang="en-US" sz="2400" b="1" i="1" dirty="0">
                <a:solidFill>
                  <a:srgbClr val="FF0000"/>
                </a:solidFill>
                <a:latin typeface="Tw Cen MT" pitchFamily="34" charset="0"/>
              </a:rPr>
              <a:t>invoke</a:t>
            </a:r>
            <a:r>
              <a:rPr lang="en-US" sz="2400" dirty="0" smtClean="0">
                <a:latin typeface="Tw Cen MT" pitchFamily="34" charset="0"/>
              </a:rPr>
              <a:t>) a function by writing its name followed by parentheses, with the actual arguments to be sent to the function inside those parentheses.</a:t>
            </a: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00367" y="826787"/>
            <a:ext cx="4594544" cy="34156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blah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d =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distance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(8, 4, 7, 7</a:t>
            </a:r>
            <a:r>
              <a:rPr lang="en-US" sz="1200" dirty="0" smtClean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onsolas"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onsolas"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onsolas"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onsolas"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def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distance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(x1, y1, x2, y2):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...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   </a:t>
            </a:r>
            <a:r>
              <a:rPr lang="en-US" sz="1200" dirty="0">
                <a:solidFill>
                  <a:srgbClr val="0000FF"/>
                </a:solidFill>
                <a:effectLst/>
                <a:latin typeface="Consolas"/>
                <a:ea typeface="Calibri"/>
                <a:cs typeface="Times New Roman"/>
              </a:rPr>
              <a:t>return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math.sqrt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(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square_x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 + </a:t>
            </a:r>
            <a:r>
              <a:rPr lang="en-US" sz="1200" dirty="0" err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square_y</a:t>
            </a:r>
            <a:r>
              <a:rPr lang="en-US" sz="1200" dirty="0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)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692753" y="1750767"/>
            <a:ext cx="269130" cy="10485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070031" y="3110783"/>
            <a:ext cx="0" cy="44376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080767" y="1771531"/>
            <a:ext cx="0" cy="4436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254050" y="1906494"/>
            <a:ext cx="729372" cy="496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  <a:t>Step 4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981143" y="3318419"/>
            <a:ext cx="729372" cy="496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  <a:t>Step 3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220343" y="3079637"/>
            <a:ext cx="729372" cy="496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  <a:t>Step 2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6036324" y="1750767"/>
            <a:ext cx="193974" cy="10485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6401368" y="1750767"/>
            <a:ext cx="97345" cy="10485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798621" y="1750767"/>
            <a:ext cx="1432" cy="10485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014850" y="1916876"/>
            <a:ext cx="729372" cy="496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  <a:t>Step 1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271031" y="1511986"/>
            <a:ext cx="1161369" cy="1722387"/>
          </a:xfrm>
          <a:custGeom>
            <a:avLst/>
            <a:gdLst>
              <a:gd name="connsiteX0" fmla="*/ 419100 w 1030312"/>
              <a:gd name="connsiteY0" fmla="*/ 1580240 h 1580240"/>
              <a:gd name="connsiteX1" fmla="*/ 1000125 w 1030312"/>
              <a:gd name="connsiteY1" fmla="*/ 865865 h 1580240"/>
              <a:gd name="connsiteX2" fmla="*/ 847725 w 1030312"/>
              <a:gd name="connsiteY2" fmla="*/ 122915 h 1580240"/>
              <a:gd name="connsiteX3" fmla="*/ 0 w 1030312"/>
              <a:gd name="connsiteY3" fmla="*/ 8615 h 15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312" h="1580240">
                <a:moveTo>
                  <a:pt x="419100" y="1580240"/>
                </a:moveTo>
                <a:cubicBezTo>
                  <a:pt x="673894" y="1344496"/>
                  <a:pt x="928688" y="1108752"/>
                  <a:pt x="1000125" y="865865"/>
                </a:cubicBezTo>
                <a:cubicBezTo>
                  <a:pt x="1071563" y="622977"/>
                  <a:pt x="1014412" y="265790"/>
                  <a:pt x="847725" y="122915"/>
                </a:cubicBezTo>
                <a:cubicBezTo>
                  <a:pt x="681038" y="-19960"/>
                  <a:pt x="340519" y="-5673"/>
                  <a:pt x="0" y="8615"/>
                </a:cubicBezTo>
              </a:path>
            </a:pathLst>
          </a:cu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792755" y="133350"/>
            <a:ext cx="1553074" cy="1219200"/>
            <a:chOff x="2481735" y="1333499"/>
            <a:chExt cx="1715869" cy="1219200"/>
          </a:xfrm>
        </p:grpSpPr>
        <p:sp>
          <p:nvSpPr>
            <p:cNvPr id="12" name="Rectangle 11"/>
            <p:cNvSpPr/>
            <p:nvPr/>
          </p:nvSpPr>
          <p:spPr>
            <a:xfrm>
              <a:off x="2481735" y="1333499"/>
              <a:ext cx="1715869" cy="4735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A </a:t>
              </a:r>
              <a:r>
                <a:rPr lang="en-US" sz="1400" b="1" i="1" dirty="0">
                  <a:solidFill>
                    <a:srgbClr val="FF0000"/>
                  </a:solidFill>
                  <a:ea typeface="Calibri"/>
                  <a:cs typeface="Times New Roman"/>
                </a:rPr>
                <a:t>f</a:t>
              </a:r>
              <a:r>
                <a:rPr lang="en-US" sz="1400" b="1" i="1" dirty="0" smtClean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unction call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2519922" y="1714499"/>
              <a:ext cx="74177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524000" y="3307450"/>
            <a:ext cx="1860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          )</a:t>
            </a:r>
            <a:endParaRPr lang="en-US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031" y="3329169"/>
            <a:ext cx="1349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distance</a:t>
            </a:r>
            <a:endParaRPr lang="en-US" b="1" dirty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115958" y="4019549"/>
            <a:ext cx="3922642" cy="9144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Functions help </a:t>
            </a:r>
            <a:r>
              <a:rPr lang="en-US" b="1" i="1" u="sng" dirty="0"/>
              <a:t>organize</a:t>
            </a:r>
            <a:r>
              <a:rPr lang="en-US" dirty="0"/>
              <a:t> programs and can be </a:t>
            </a:r>
            <a:r>
              <a:rPr lang="en-US" b="1" i="1" u="sng" dirty="0"/>
              <a:t>re-used</a:t>
            </a:r>
            <a:r>
              <a:rPr lang="en-US" dirty="0"/>
              <a:t> with </a:t>
            </a:r>
            <a:r>
              <a:rPr lang="en-US" dirty="0" smtClean="0"/>
              <a:t>different arguments to get many effects from a single function.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4839225" y="4338428"/>
            <a:ext cx="3316828" cy="6096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Key idea:  The 4-step process when a function is called (as shown above).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6" grpId="0" animBg="1"/>
      <p:bldP spid="20" grpId="0" animBg="1"/>
      <p:bldP spid="22" grpId="0" animBg="1"/>
      <p:bldP spid="23" grpId="0" animBg="1"/>
      <p:bldP spid="32" grpId="0" animBg="1"/>
      <p:bldP spid="33" grpId="0" animBg="1"/>
      <p:bldP spid="34" grpId="0"/>
      <p:bldP spid="34" grpId="1"/>
      <p:bldP spid="5" grpId="0"/>
      <p:bldP spid="5" grpId="1"/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3857</TotalTime>
  <Words>320</Words>
  <Application>Microsoft Office PowerPoint</Application>
  <PresentationFormat>On-screen Show (16:9)</PresentationFormat>
  <Paragraphs>65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67</cp:revision>
  <dcterms:created xsi:type="dcterms:W3CDTF">2006-08-16T00:00:00Z</dcterms:created>
  <dcterms:modified xsi:type="dcterms:W3CDTF">2012-11-27T07:18:56Z</dcterms:modified>
</cp:coreProperties>
</file>